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4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</p:sldMasterIdLst>
  <p:notesMasterIdLst>
    <p:notesMasterId r:id="rId24"/>
  </p:notesMasterIdLst>
  <p:sldIdLst>
    <p:sldId id="280" r:id="rId3"/>
    <p:sldId id="274" r:id="rId4"/>
    <p:sldId id="272" r:id="rId5"/>
    <p:sldId id="273" r:id="rId6"/>
    <p:sldId id="275" r:id="rId7"/>
    <p:sldId id="276" r:id="rId8"/>
    <p:sldId id="277" r:id="rId9"/>
    <p:sldId id="279" r:id="rId10"/>
    <p:sldId id="291" r:id="rId11"/>
    <p:sldId id="332" r:id="rId12"/>
    <p:sldId id="336" r:id="rId13"/>
    <p:sldId id="335" r:id="rId14"/>
    <p:sldId id="334" r:id="rId15"/>
    <p:sldId id="338" r:id="rId16"/>
    <p:sldId id="278" r:id="rId17"/>
    <p:sldId id="333" r:id="rId18"/>
    <p:sldId id="337" r:id="rId19"/>
    <p:sldId id="327" r:id="rId20"/>
    <p:sldId id="331" r:id="rId21"/>
    <p:sldId id="323" r:id="rId22"/>
    <p:sldId id="33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D4573-58E7-4156-A133-2731F5F8D1A6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B0CF2-7F87-4E02-A248-870047730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8B4ED1-DE3F-420F-86A5-FFA0B842FC1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32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Rectangle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Straight Connector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A1D30-C0A0-4124-A783-34D9F15FA0FE}" type="datetime1">
              <a:rPr lang="en-US" smtClean="0"/>
              <a:t>10/22/2025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5871-AB0F-4B3D-8861-97E78CB7B47E}" type="datetime1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18406-4C3F-4F3E-80BD-A22568EA37EB}" type="datetime1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5625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891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4F517-532C-E3D1-215C-DC374461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2410265"/>
            <a:ext cx="3992092" cy="1894451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E42DF0-9C66-4843-38F9-E83F98DE2E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736907"/>
            <a:ext cx="3987800" cy="97578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/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05938-0A78-EC73-B38D-0434C991A8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47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Footer Placeholder 18">
            <a:extLst>
              <a:ext uri="{FF2B5EF4-FFF2-40B4-BE49-F238E27FC236}">
                <a16:creationId xmlns:a16="http://schemas.microsoft.com/office/drawing/2014/main" id="{DB5DB5E4-3346-CE44-B61D-47F58D0E2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Clean Cities and Communities</a:t>
            </a:r>
          </a:p>
        </p:txBody>
      </p:sp>
      <p:sp>
        <p:nvSpPr>
          <p:cNvPr id="25" name="Slide Number Placeholder 19">
            <a:extLst>
              <a:ext uri="{FF2B5EF4-FFF2-40B4-BE49-F238E27FC236}">
                <a16:creationId xmlns:a16="http://schemas.microsoft.com/office/drawing/2014/main" id="{1CBE4D9C-09BB-D40C-F33C-C5E94B8C4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494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97BB366B-6F0C-D711-A403-BE570689E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44378C01-099C-92CD-B211-197E0FDB7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532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4A8A9598-12F5-A875-B0C6-15E38DCCB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4A23DFEC-0226-25FB-CFEE-25B24FB603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819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0DF13EA8-C046-AD23-4A90-937E71385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61A8DA36-935F-05EA-A26B-3AF346874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37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840FE0FC-DD61-DC50-CCFB-18F5FD89CC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8BDEFC2E-549D-2856-B456-F64F6C9C4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779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28077-7188-48C5-8679-2287FAC952E9}" type="datetime1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1F054D45-4B54-C1DD-D4B9-B6C155A62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829631EE-BE68-81A0-1CDC-21E9162F1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04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B3DC4673-B874-E44E-AC14-D4CDBDA48096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368411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" name="Right Triangle 7">
            <a:extLst>
              <a:ext uri="{FF2B5EF4-FFF2-40B4-BE49-F238E27FC236}">
                <a16:creationId xmlns:a16="http://schemas.microsoft.com/office/drawing/2014/main" id="{BF0B0588-AFBD-6CC9-4914-FCF042F97E1A}"/>
              </a:ext>
            </a:extLst>
          </p:cNvPr>
          <p:cNvSpPr/>
          <p:nvPr userDrawn="1"/>
        </p:nvSpPr>
        <p:spPr>
          <a:xfrm rot="10800000">
            <a:off x="6340130" y="1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2008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" name="Right Triangle 7">
            <a:extLst>
              <a:ext uri="{FF2B5EF4-FFF2-40B4-BE49-F238E27FC236}">
                <a16:creationId xmlns:a16="http://schemas.microsoft.com/office/drawing/2014/main" id="{BC7AE6B3-4BA6-34CC-058E-3A72918F160C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76228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5E2C35BC-9690-6A5E-6730-76164028C0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D390D482-7188-5D4A-EFD9-25504D2B91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766352C-7E8C-ED15-3760-9BE7DFF6AE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327773B7-FA6F-D27D-5B84-261C8AB1B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611C449-50A9-9115-E181-E87DF52856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022F7A99-B4EB-2CA7-F0DB-BD5DF3DA2C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230EA83-ACDF-DCFC-54B5-AFECE18AB59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 dirty="0"/>
              <a:t>Title space for icon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E0230BE5-1CEB-36F5-C834-EA047F39F4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735C0037-42E5-ED1D-0CEF-9476E8F6E4B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461719" y="72762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83EBDBF2-2B98-2477-7C90-C6E8635652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61719" y="220082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B23E832A-DB9B-8A56-97D2-C4E3D12D616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1719" y="366386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FC87D71B-E94F-9DC9-C5C6-1F18B3963A06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461719" y="513706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488158EA-16E6-8A5B-7BCB-7814E5E655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8525"/>
            <a:ext cx="6461719" cy="6866528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Footer Placeholder 18">
            <a:extLst>
              <a:ext uri="{FF2B5EF4-FFF2-40B4-BE49-F238E27FC236}">
                <a16:creationId xmlns:a16="http://schemas.microsoft.com/office/drawing/2014/main" id="{04930B4F-4109-0591-9CB6-4F685215CB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22" name="Slide Number Placeholder 19">
            <a:extLst>
              <a:ext uri="{FF2B5EF4-FFF2-40B4-BE49-F238E27FC236}">
                <a16:creationId xmlns:a16="http://schemas.microsoft.com/office/drawing/2014/main" id="{73244E15-CFA0-1847-1121-D5838736A0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295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black background&#10;&#10;Description automatically generated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BB85FA-D684-EFEA-4175-A14025D1E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E57C992D-7E8C-7C50-27E4-F8CA935DB8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7EA2C68E-B8FF-92A6-859F-687694BEB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7759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F844B47F-768D-3BA1-5FD2-8DC6A95AC5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5" name="Slide Number Placeholder 19">
            <a:extLst>
              <a:ext uri="{FF2B5EF4-FFF2-40B4-BE49-F238E27FC236}">
                <a16:creationId xmlns:a16="http://schemas.microsoft.com/office/drawing/2014/main" id="{E4CE2C67-5C69-6783-1087-202BE5EF2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0DA3C2-8956-66DE-02DF-CE3314EC3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930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85A0613E-9936-078A-2410-49D6EF8A0E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5" name="Slide Number Placeholder 19">
            <a:extLst>
              <a:ext uri="{FF2B5EF4-FFF2-40B4-BE49-F238E27FC236}">
                <a16:creationId xmlns:a16="http://schemas.microsoft.com/office/drawing/2014/main" id="{4F8B42D9-F9C5-5F31-922A-236CAFB840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DE857F-C60D-9914-0F2E-D2896F180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4057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151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00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B740-6776-4EE9-99FD-96D592FA5A23}" type="datetime1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070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3048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0F3484A-B746-F3F7-A584-548CEE042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973777D-D6F8-99EB-9073-B251E9A3B4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5F8F012C-F393-8DEB-2D8C-3053ABD7AA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F88C467D-F7E3-BF87-F83A-F2FBA500C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547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F87CE0-39A0-32A0-1D3E-04B892DAE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032D0E6-5C1E-DD87-F61D-F251F36639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0237E295-465B-445D-775F-904CF6BC9D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9" name="Slide Number Placeholder 19">
            <a:extLst>
              <a:ext uri="{FF2B5EF4-FFF2-40B4-BE49-F238E27FC236}">
                <a16:creationId xmlns:a16="http://schemas.microsoft.com/office/drawing/2014/main" id="{35B6744D-8ED6-236F-42C2-2E639FAFE0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670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10781-C284-FAC2-D934-7977C3A74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0E0785C1-376F-CC80-663D-B6CDDAD64E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583692E-7AAC-9CF7-4461-B31A8170E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9" name="Slide Number Placeholder 19">
            <a:extLst>
              <a:ext uri="{FF2B5EF4-FFF2-40B4-BE49-F238E27FC236}">
                <a16:creationId xmlns:a16="http://schemas.microsoft.com/office/drawing/2014/main" id="{E6206198-C4B9-A338-6342-0DEC28DD3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0070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FFF871-16EA-49D7-C85B-C58CEA378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3A114A7-7AF3-E6A8-2628-264EEAE6C0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0" name="Footer Placeholder 18">
            <a:extLst>
              <a:ext uri="{FF2B5EF4-FFF2-40B4-BE49-F238E27FC236}">
                <a16:creationId xmlns:a16="http://schemas.microsoft.com/office/drawing/2014/main" id="{C62276DB-6596-3AA1-A8D1-7A42AF4A7C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1" name="Slide Number Placeholder 19">
            <a:extLst>
              <a:ext uri="{FF2B5EF4-FFF2-40B4-BE49-F238E27FC236}">
                <a16:creationId xmlns:a16="http://schemas.microsoft.com/office/drawing/2014/main" id="{1BD8E432-DC99-794E-4A1D-82C4489A7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0275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FF333F95-A056-490B-467D-302CE6ABC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75B6E487-654B-9F90-6EDA-3E2D9F1B4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E5EC86C1-092F-33E7-7B6A-C647B28F2E06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022403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C54A462B-68A8-6AA8-9F20-AE132F9160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E2690D2E-F072-B3C9-D030-D818B9950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14461F7D-A1BC-02DD-2D5B-AD11F4C9F909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337668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A6D704F5-6D36-59C6-C41A-8028AFDA1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0D80C82F-2734-2827-870D-6CAA6CA1E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F4F74B83-7C74-A770-60D9-4656855E2EE3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379182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33" name="Footer Placeholder 18">
            <a:extLst>
              <a:ext uri="{FF2B5EF4-FFF2-40B4-BE49-F238E27FC236}">
                <a16:creationId xmlns:a16="http://schemas.microsoft.com/office/drawing/2014/main" id="{6C566AA6-5049-F3B8-8023-809581AD9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34" name="Slide Number Placeholder 19">
            <a:extLst>
              <a:ext uri="{FF2B5EF4-FFF2-40B4-BE49-F238E27FC236}">
                <a16:creationId xmlns:a16="http://schemas.microsoft.com/office/drawing/2014/main" id="{B7C5A49B-1C93-3DF3-7EE6-7AEE3FCAE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0FE96C30-576D-E0B7-0A76-EF624A59872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928137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6BD99-6FFD-46C5-B5E2-43A34BDA2566}" type="datetime1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C6E23C-9AD7-B906-4AEE-967A48241C0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7D0C4FE-78E5-6C25-B7A5-51FF70EFC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AE79D31C-EA49-6EF7-3E14-A1DF6D3F1D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67223B2-8221-13AB-0382-6699B6D508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3922382D-6724-6F60-99B3-8B0659D8F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5644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D35287-8E27-3110-1A0C-2B29630A6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0A2F88E1-07D0-4408-8AD7-AF5D34EBC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18C1BC06-52A1-6ECB-324C-10563530F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51C690BB-8A61-57E4-A4DC-C2BF1CD374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6704C5-D995-C988-5CB9-A2EE9DF621A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243706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26" name="Footer Placeholder 18">
            <a:extLst>
              <a:ext uri="{FF2B5EF4-FFF2-40B4-BE49-F238E27FC236}">
                <a16:creationId xmlns:a16="http://schemas.microsoft.com/office/drawing/2014/main" id="{94C48DA2-A3D4-FE2C-05A7-EC3DF5AD12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27" name="Slide Number Placeholder 19">
            <a:extLst>
              <a:ext uri="{FF2B5EF4-FFF2-40B4-BE49-F238E27FC236}">
                <a16:creationId xmlns:a16="http://schemas.microsoft.com/office/drawing/2014/main" id="{87FFE1AF-F1DA-B1F8-7625-0CAD356C1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8109DCB0-BC52-7453-86EF-72E307FE542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4872691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2132E98E-79BB-8301-A57F-B4624C0FD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9" name="Slide Number Placeholder 19">
            <a:extLst>
              <a:ext uri="{FF2B5EF4-FFF2-40B4-BE49-F238E27FC236}">
                <a16:creationId xmlns:a16="http://schemas.microsoft.com/office/drawing/2014/main" id="{489295D7-4D18-073D-0FC3-7C63CD898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18C789E-2EF6-9AA3-676A-983CB4935BB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3839514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E3B8F67F-C807-D713-C943-62963760AD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19" name="Slide Number Placeholder 19">
            <a:extLst>
              <a:ext uri="{FF2B5EF4-FFF2-40B4-BE49-F238E27FC236}">
                <a16:creationId xmlns:a16="http://schemas.microsoft.com/office/drawing/2014/main" id="{067B2268-DB07-7E60-1C3D-4C9FDBE84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22311FF3-EF90-A5FC-3981-AF098ECBE73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6067460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0742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3940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084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D879EB6-BD8F-1CB2-56E1-EC4052FFB9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  <a:endParaRPr lang="en-US" dirty="0"/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5696FF0D-E521-C212-7CA9-3B9B983751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4269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Closing Slide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18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2678E-214C-4CF8-97C7-95015FB02960}" type="datetime1">
              <a:rPr lang="en-US" smtClean="0"/>
              <a:t>10/22/2025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4F517-532C-E3D1-215C-DC374461A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103" y="2410265"/>
            <a:ext cx="3992092" cy="1894451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/>
            </a:lvl1pPr>
          </a:lstStyle>
          <a:p>
            <a:r>
              <a:rPr lang="en-US" dirty="0"/>
              <a:t>Closing Slide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E42DF0-9C66-4843-38F9-E83F98DE2E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736907"/>
            <a:ext cx="3987800" cy="97578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/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D6F81BBB-B589-B6E3-A4AC-20E966D79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98E537-6B05-1014-FBDB-30AB92D491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498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FBCBC-7155-3BDB-F799-FB4E4D7473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5163" y="1258784"/>
            <a:ext cx="5107271" cy="2251179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568B4-D902-6677-FEA8-6A972D8F8F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65163" y="3587971"/>
            <a:ext cx="5107271" cy="105234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15573F-45CB-2072-CFA1-6234974405A8}"/>
              </a:ext>
            </a:extLst>
          </p:cNvPr>
          <p:cNvSpPr txBox="1"/>
          <p:nvPr userDrawn="1"/>
        </p:nvSpPr>
        <p:spPr>
          <a:xfrm>
            <a:off x="368136" y="-380011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29A710-DB66-294F-9B73-BB47071F58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2867" y="479500"/>
            <a:ext cx="3836285" cy="64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823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03200" y="177800"/>
            <a:ext cx="11785600" cy="65024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0" y="6375401"/>
            <a:ext cx="1684237" cy="2038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0" y="6330728"/>
            <a:ext cx="3860800" cy="24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4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60E0-FA77-4473-A859-74127B089143}" type="datetime1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7B8-9F07-4899-827D-5F3CFDDEB574}" type="datetime1">
              <a:rPr lang="en-US" smtClean="0"/>
              <a:t>10/22/2025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7C5C-1CD1-417D-A89C-14747F5222C7}" type="datetime1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9EFBB-CFA1-4AA8-9123-F0B52DBD84FE}" type="datetime1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Rectangle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marL="0" algn="l" rtl="0" eaLnBrk="1" latinLnBrk="0" hangingPunct="1"/>
                <a:endParaRPr kumimoji="0" lang="en-US" sz="18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marL="0" algn="l" rtl="0" eaLnBrk="1" latinLnBrk="0" hangingPunct="1"/>
                <a:endParaRPr kumimoji="0" lang="en-US" sz="18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kumimoji="0" lang="en-US" sz="1800"/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kumimoji="0" lang="en-US" sz="1800"/>
                </a:p>
              </p:txBody>
            </p:sp>
          </p:grpSp>
        </p:grpSp>
      </p:grp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fld id="{61146459-E3C3-4969-9224-5ED50B492D17}" type="datetime1">
              <a:rPr lang="en-US" smtClean="0"/>
              <a:pPr/>
              <a:t>10/22/2025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05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  <p:sldLayoutId id="2147483735" r:id="rId38"/>
    <p:sldLayoutId id="2147483736" r:id="rId39"/>
    <p:sldLayoutId id="2147483737" r:id="rId40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011275-7FC2-EEBD-CC7B-C589536E3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97" y="4423144"/>
            <a:ext cx="11289087" cy="125700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800" dirty="0"/>
              <a:t>Natural Gas Roundtable </a:t>
            </a:r>
            <a:br>
              <a:rPr lang="en-US" sz="4800" dirty="0"/>
            </a:br>
            <a:r>
              <a:rPr lang="en-US" sz="4800" dirty="0"/>
              <a:t>Transportation &amp; Innovation Expo October 28, 2024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51E76F-9245-2F13-D5B9-2E0392877A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3222" y="5883050"/>
            <a:ext cx="6624367" cy="561612"/>
          </a:xfrm>
        </p:spPr>
        <p:txBody>
          <a:bodyPr/>
          <a:lstStyle/>
          <a:p>
            <a:r>
              <a:rPr lang="en-US" dirty="0"/>
              <a:t>Hosted by Wisconsin Clean Cities</a:t>
            </a:r>
          </a:p>
        </p:txBody>
      </p:sp>
    </p:spTree>
    <p:extLst>
      <p:ext uri="{BB962C8B-B14F-4D97-AF65-F5344CB8AC3E}">
        <p14:creationId xmlns:p14="http://schemas.microsoft.com/office/powerpoint/2010/main" val="1305950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30" y="3051225"/>
            <a:ext cx="6186637" cy="1297741"/>
          </a:xfrm>
        </p:spPr>
        <p:txBody>
          <a:bodyPr/>
          <a:lstStyle/>
          <a:p>
            <a:pPr lvl="0" fontAlgn="base"/>
            <a:r>
              <a:rPr lang="en-US" b="0" dirty="0"/>
              <a:t>What are the benefits of CNG?</a:t>
            </a:r>
            <a:br>
              <a:rPr lang="en-US" b="0" dirty="0"/>
            </a:br>
            <a:br>
              <a:rPr lang="en-US" b="0" dirty="0"/>
            </a:br>
            <a:r>
              <a:rPr lang="en-US" b="0" dirty="0"/>
              <a:t>How does CNG compare with diesel/gasoline vehicles or other alternative fuels?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10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77714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7A0FDF9-30F9-32C9-90BA-4018BB2FA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 dirty="0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AE50BE-E001-DC7B-DF0A-82A03EED4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11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CA7FCE-0F16-6B79-0AB8-4574C94C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60" y="2783306"/>
            <a:ext cx="5957091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do you think is a misconception about natural gas and how do you think we can work to overcome that? 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3788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62" y="2780632"/>
            <a:ext cx="6298160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How has the availability of government incentives or grants influenced your adoption of natural gas vehicles? </a:t>
            </a:r>
            <a:endParaRPr lang="en-US" b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12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868197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30" y="3556698"/>
            <a:ext cx="6117513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does a fleet need to know about installing their own station or using an offsite station? </a:t>
            </a:r>
            <a:br>
              <a:rPr lang="en-US" b="0" dirty="0">
                <a:latin typeface="Arial"/>
                <a:cs typeface="Arial"/>
              </a:rPr>
            </a:br>
            <a:br>
              <a:rPr lang="en-US" b="0" dirty="0">
                <a:latin typeface="Arial"/>
                <a:cs typeface="Arial"/>
              </a:rPr>
            </a:br>
            <a:r>
              <a:rPr lang="en-US" b="0" dirty="0">
                <a:latin typeface="Arial"/>
                <a:cs typeface="Arial"/>
              </a:rPr>
              <a:t>What makes for a good fueling site? </a:t>
            </a:r>
            <a:br>
              <a:rPr lang="en-US" b="0" dirty="0">
                <a:latin typeface="Arial"/>
                <a:cs typeface="Arial"/>
              </a:rPr>
            </a:br>
            <a:endParaRPr lang="en-US" dirty="0">
              <a:latin typeface="Arial"/>
              <a:cs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13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51493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08605-90F9-F737-A8B2-28B51B901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Arial"/>
                <a:cs typeface="Arial"/>
              </a:rPr>
              <a:t>Q &amp; 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C7A4F-A3A7-A19D-1F2F-DFD6A63A2D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736907"/>
            <a:ext cx="4910220" cy="97578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 dirty="0">
                <a:latin typeface="Arial"/>
                <a:cs typeface="Arial"/>
              </a:rPr>
              <a:t>Have a question for our panelists?</a:t>
            </a:r>
          </a:p>
        </p:txBody>
      </p:sp>
      <p:pic>
        <p:nvPicPr>
          <p:cNvPr id="10" name="Picture Placeholder 9" descr="A person holding a steering wheel&#10;&#10;Description automatically generated">
            <a:extLst>
              <a:ext uri="{FF2B5EF4-FFF2-40B4-BE49-F238E27FC236}">
                <a16:creationId xmlns:a16="http://schemas.microsoft.com/office/drawing/2014/main" id="{37D602E5-FA03-C554-3860-B2299E5B13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6" r="186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4596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8086" y="940789"/>
            <a:ext cx="3295828" cy="11430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D78DA1-8A34-FBAC-55F8-98E091122A51}"/>
              </a:ext>
            </a:extLst>
          </p:cNvPr>
          <p:cNvSpPr txBox="1"/>
          <p:nvPr/>
        </p:nvSpPr>
        <p:spPr>
          <a:xfrm>
            <a:off x="666572" y="5848844"/>
            <a:ext cx="11024075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Want more info?    Visit www.wicleancities.org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B49762BB-331F-5C35-4A6F-6315193C8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18" y="1806368"/>
            <a:ext cx="4643683" cy="210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79588418-8B8C-1EEB-7F98-2313D0D26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56" y="4350038"/>
            <a:ext cx="3837690" cy="71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>
            <a:extLst>
              <a:ext uri="{FF2B5EF4-FFF2-40B4-BE49-F238E27FC236}">
                <a16:creationId xmlns:a16="http://schemas.microsoft.com/office/drawing/2014/main" id="{E971CA9B-247F-70EE-9310-9F4AF288A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86" y="725012"/>
            <a:ext cx="3837690" cy="383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logo with a map and a road&#10;&#10;Description automatically generated">
            <a:extLst>
              <a:ext uri="{FF2B5EF4-FFF2-40B4-BE49-F238E27FC236}">
                <a16:creationId xmlns:a16="http://schemas.microsoft.com/office/drawing/2014/main" id="{09C7E4F4-A8DC-69F7-9260-DB6CDB1719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469" y="3083636"/>
            <a:ext cx="2170526" cy="1765361"/>
          </a:xfrm>
          <a:prstGeom prst="rect">
            <a:avLst/>
          </a:prstGeom>
        </p:spPr>
      </p:pic>
      <p:pic>
        <p:nvPicPr>
          <p:cNvPr id="1026" name="Picture 2" descr="Cummins Logo Wallpapers - Wallpaper Cave">
            <a:extLst>
              <a:ext uri="{FF2B5EF4-FFF2-40B4-BE49-F238E27FC236}">
                <a16:creationId xmlns:a16="http://schemas.microsoft.com/office/drawing/2014/main" id="{02C1D8CE-53F5-CE12-293E-197FA78C8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222" y="3553546"/>
            <a:ext cx="3704325" cy="208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7A0FDF9-30F9-32C9-90BA-4018BB2FA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AE50BE-E001-DC7B-DF0A-82A03EED4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16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CA7FCE-0F16-6B79-0AB8-4574C94C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3" y="3313718"/>
            <a:ext cx="6517581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Are there special trainings or other safety precautions that need to be in place to fuel with natural gas or drive a natural gas vehicle? 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2451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60" y="2930359"/>
            <a:ext cx="6719091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future plans do you have for expanding the use of natural gas-powered vehicles in your fleet, and what factors will influence these decisions?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17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23744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7A0FDF9-30F9-32C9-90BA-4018BB2FA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AE50BE-E001-DC7B-DF0A-82A03EED4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18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CA7FCE-0F16-6B79-0AB8-4574C94C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3999832"/>
            <a:ext cx="5556039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are some of the challenges that you have faced while utilizing natural gas in your fleet or during the switch to natural gas-powered vehicles? </a:t>
            </a:r>
            <a:br>
              <a:rPr lang="en-US" b="0" dirty="0">
                <a:latin typeface="Arial"/>
                <a:cs typeface="Arial"/>
              </a:rPr>
            </a:br>
            <a:br>
              <a:rPr lang="en-US" b="0" dirty="0">
                <a:latin typeface="Arial"/>
                <a:cs typeface="Arial"/>
              </a:rPr>
            </a:br>
            <a:r>
              <a:rPr lang="en-US" b="0" dirty="0">
                <a:latin typeface="Arial"/>
                <a:cs typeface="Arial"/>
              </a:rPr>
              <a:t>How did you overcome them?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3785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have been the benefits of using natural gas?  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19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38695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32091" y="1642856"/>
            <a:ext cx="10616724" cy="22263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effectLst/>
                <a:latin typeface="Verdana" panose="020B0604030504040204" pitchFamily="34" charset="0"/>
              </a:rPr>
              <a:t>Wisconsin Clean Cities Coalition is one of the US Department of Energy’s nonprofit coalitions, formed to help move the nation to sustainable transportation. WCC has a 30-year history of helping Wisconsin fleets meet their transportation sustainability goals.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6A6F45-911C-4D84-4049-967BE3D132F4}"/>
              </a:ext>
            </a:extLst>
          </p:cNvPr>
          <p:cNvSpPr txBox="1"/>
          <p:nvPr/>
        </p:nvSpPr>
        <p:spPr>
          <a:xfrm>
            <a:off x="7093010" y="5412041"/>
            <a:ext cx="472582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Fred Schnook</a:t>
            </a:r>
          </a:p>
          <a:p>
            <a:pPr algn="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Executive Director of WCC</a:t>
            </a:r>
          </a:p>
          <a:p>
            <a:pPr algn="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Fschnook@wicleancities.org</a:t>
            </a:r>
          </a:p>
        </p:txBody>
      </p:sp>
    </p:spTree>
    <p:extLst>
      <p:ext uri="{BB962C8B-B14F-4D97-AF65-F5344CB8AC3E}">
        <p14:creationId xmlns:p14="http://schemas.microsoft.com/office/powerpoint/2010/main" val="33395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62" y="4050632"/>
            <a:ext cx="5999479" cy="1297741"/>
          </a:xfrm>
        </p:spPr>
        <p:txBody>
          <a:bodyPr/>
          <a:lstStyle/>
          <a:p>
            <a:r>
              <a:rPr lang="en-US" b="0" dirty="0">
                <a:latin typeface="Arial"/>
                <a:cs typeface="Arial"/>
              </a:rPr>
              <a:t>What would you say to someone who may be here today who wants to help their organization switch to natural gas-powered vehicles but doesn't know where to start? </a:t>
            </a:r>
            <a:br>
              <a:rPr lang="en-US" b="0" dirty="0">
                <a:latin typeface="Arial"/>
                <a:cs typeface="Arial"/>
              </a:rPr>
            </a:br>
            <a:br>
              <a:rPr lang="en-US" b="0" dirty="0">
                <a:latin typeface="Arial"/>
                <a:cs typeface="Arial"/>
              </a:rPr>
            </a:br>
            <a:r>
              <a:rPr lang="en-US" b="0" dirty="0">
                <a:latin typeface="Arial"/>
                <a:cs typeface="Arial"/>
              </a:rPr>
              <a:t>What's one piece of advice you'd offer?  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20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41123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C9D5C-700B-E485-4FE9-7ED22EF40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215FD-36C2-B51B-5EA3-BD11BD024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62" y="2780632"/>
            <a:ext cx="5438005" cy="1297741"/>
          </a:xfrm>
        </p:spPr>
        <p:txBody>
          <a:bodyPr/>
          <a:lstStyle/>
          <a:p>
            <a:r>
              <a:rPr lang="en-US" b="0" dirty="0"/>
              <a:t>What are your perspectives about the uncertainty of the current market and its </a:t>
            </a:r>
            <a:r>
              <a:rPr lang="en-US" b="0"/>
              <a:t>future impact</a:t>
            </a:r>
            <a:r>
              <a:rPr lang="en-US" b="0" dirty="0"/>
              <a:t>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488E8A-3AA1-E967-6ADB-A9176FB23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2427B-8A58-A695-84BA-38003CFE9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21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18156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11200" y="1187777"/>
            <a:ext cx="10468864" cy="279976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Powering Tomorrow with Compressed Natural Gas</a:t>
            </a:r>
            <a:br>
              <a:rPr lang="en-US" dirty="0"/>
            </a:br>
            <a:r>
              <a:rPr lang="en-US" sz="4800" dirty="0"/>
              <a:t>Stories from the Trenches</a:t>
            </a:r>
          </a:p>
        </p:txBody>
      </p:sp>
      <p:pic>
        <p:nvPicPr>
          <p:cNvPr id="3" name="Picture 2" descr="A logo with a map and a road&#10;&#10;Description automatically generated">
            <a:extLst>
              <a:ext uri="{FF2B5EF4-FFF2-40B4-BE49-F238E27FC236}">
                <a16:creationId xmlns:a16="http://schemas.microsoft.com/office/drawing/2014/main" id="{ECE25920-F155-0936-9788-ACC23F6BD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243" y="4085776"/>
            <a:ext cx="2170526" cy="176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923828"/>
            <a:ext cx="10972800" cy="2158737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/>
                <a:latin typeface="Verdana" panose="020B0604030504040204" pitchFamily="34" charset="0"/>
              </a:rPr>
              <a:t>A dialogue amongst Wisconsin-based  organizations about their experience with Compressed Natural Gas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3775436"/>
            <a:ext cx="10972800" cy="254916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200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 high-level discussion about the individual organization’s sustainability goals, the transportation needs of the organization, experiences and lessons learned. </a:t>
            </a:r>
            <a:endParaRPr lang="en-US" sz="32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9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4350" y="987750"/>
            <a:ext cx="4476394" cy="74824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Brad Schmoll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9576" y="1735992"/>
            <a:ext cx="7499514" cy="459881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Director of Alternative Energy for CDM Corporation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dirty="0"/>
              <a:t>Brad Schmoll also serves as the WCC Co-Chair and a member of Executive Board.  </a:t>
            </a:r>
          </a:p>
          <a:p>
            <a:pPr>
              <a:lnSpc>
                <a:spcPct val="110000"/>
              </a:lnSpc>
            </a:pPr>
            <a:r>
              <a:rPr lang="en-US" dirty="0"/>
              <a:t>With a strong background in energy systems and innovation, Brad oversees the development and implementation of renewable energy products at CMD with an emphasis on CNG and RNG Compression systems.  </a:t>
            </a:r>
          </a:p>
          <a:p>
            <a:pPr>
              <a:lnSpc>
                <a:spcPct val="110000"/>
              </a:lnSpc>
            </a:pPr>
            <a:r>
              <a:rPr lang="en-US" dirty="0"/>
              <a:t>His leadership is instrumental in aligning alternative energy strategies with long-term organizational goals, fostering collaboration, and promoting a cleaner energy future.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42127F-550F-E385-62F1-C689609599E7}"/>
              </a:ext>
            </a:extLst>
          </p:cNvPr>
          <p:cNvSpPr txBox="1"/>
          <p:nvPr/>
        </p:nvSpPr>
        <p:spPr>
          <a:xfrm>
            <a:off x="8173616" y="4750571"/>
            <a:ext cx="3608808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920-380-8267</a:t>
            </a:r>
          </a:p>
          <a:p>
            <a:r>
              <a:rPr lang="de-DE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Brad.Schmoll@cmd-corp.com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6" descr="A person in a suit&#10;&#10;AI-generated content may be incorrect.">
            <a:extLst>
              <a:ext uri="{FF2B5EF4-FFF2-40B4-BE49-F238E27FC236}">
                <a16:creationId xmlns:a16="http://schemas.microsoft.com/office/drawing/2014/main" id="{19005A78-C6A0-9E60-2C89-2ACE07CB3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30" y="987750"/>
            <a:ext cx="3320727" cy="302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1" y="916514"/>
            <a:ext cx="4991100" cy="77031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Daniel Miletta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1" y="1935480"/>
            <a:ext cx="7554012" cy="446532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3300" dirty="0">
                <a:solidFill>
                  <a:schemeClr val="accent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Fleet Account Executive – Wisconsin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300" dirty="0">
                <a:solidFill>
                  <a:schemeClr val="accent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Cummins Sales and Service</a:t>
            </a:r>
          </a:p>
          <a:p>
            <a:pPr>
              <a:lnSpc>
                <a:spcPct val="120000"/>
              </a:lnSpc>
            </a:pPr>
            <a:r>
              <a:rPr lang="en-US" dirty="0"/>
              <a:t>Originally from the Chicagoland area with 15 years in the heavy-duty transportation industry, 8 of those while employed at Cummins. </a:t>
            </a:r>
          </a:p>
          <a:p>
            <a:pPr>
              <a:lnSpc>
                <a:spcPct val="120000"/>
              </a:lnSpc>
            </a:pPr>
            <a:r>
              <a:rPr lang="en-US" dirty="0"/>
              <a:t>Been working with CNG for the past 10 years. </a:t>
            </a:r>
          </a:p>
          <a:p>
            <a:pPr>
              <a:lnSpc>
                <a:spcPct val="120000"/>
              </a:lnSpc>
            </a:pPr>
            <a:r>
              <a:rPr lang="en-US" dirty="0"/>
              <a:t>Currently lives in Lake Geneva, WI and covers the entire state of Wisconsin as a Cummins rep.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7716AC-3812-1575-339F-3BFB2A772CB7}"/>
              </a:ext>
            </a:extLst>
          </p:cNvPr>
          <p:cNvSpPr txBox="1"/>
          <p:nvPr/>
        </p:nvSpPr>
        <p:spPr>
          <a:xfrm>
            <a:off x="8163613" y="4924580"/>
            <a:ext cx="3616696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algn="l" rtl="0"/>
            <a:r>
              <a:rPr lang="it-IT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1-800-472-8283</a:t>
            </a:r>
          </a:p>
          <a:p>
            <a:pPr algn="l" rtl="0"/>
            <a:r>
              <a:rPr lang="it-IT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daniel.miletta@cummins.com</a:t>
            </a:r>
            <a:endParaRPr lang="en-US" b="0" i="0" u="none" strike="noStrike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 descr="A person in a blue shirt and black jacket&#10;&#10;AI-generated content may be incorrect.">
            <a:extLst>
              <a:ext uri="{FF2B5EF4-FFF2-40B4-BE49-F238E27FC236}">
                <a16:creationId xmlns:a16="http://schemas.microsoft.com/office/drawing/2014/main" id="{EB778A7F-9103-D4EE-894E-9E2A3CCBD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03" y="816698"/>
            <a:ext cx="2621472" cy="393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599" y="704088"/>
            <a:ext cx="6319101" cy="87018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Jason Van Den Brink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725105"/>
            <a:ext cx="8308157" cy="48050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2"/>
                </a:solidFill>
              </a:rPr>
              <a:t>Chief Financial Officer, Ozinga Energy</a:t>
            </a:r>
            <a:endParaRPr lang="en-US" u="sng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/>
              <a:t>Holds a BSPA of Accounting and a Masters in Non-Profit Management, and boasts nearly 20 years of professional </a:t>
            </a:r>
          </a:p>
          <a:p>
            <a:pPr marL="0" indent="0">
              <a:buNone/>
            </a:pPr>
            <a:r>
              <a:rPr lang="en-US" dirty="0"/>
              <a:t>    experience in financial management. </a:t>
            </a:r>
          </a:p>
          <a:p>
            <a:r>
              <a:rPr lang="en-US" dirty="0"/>
              <a:t>Ozinga’s innovative approach not only includes deploying advanced engine technologies but also expanding public access to Compressed Natural Gas (CNG) and Renewable Natural Gas (RNG) – produced from farm-based manure digesters. </a:t>
            </a:r>
          </a:p>
          <a:p>
            <a:r>
              <a:rPr lang="en-US" dirty="0"/>
              <a:t>These local partnerships create a full-circle sustainability story: transforming agricultural waste into clean-burning fuel that powers fleets, lowers operating costs, and reduces environmental impacts. 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BE03477-9EDA-7116-046D-EF6F3F8A9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386" y="831812"/>
            <a:ext cx="2997927" cy="299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1D555F-B7F6-89DA-E811-611674166093}"/>
              </a:ext>
            </a:extLst>
          </p:cNvPr>
          <p:cNvSpPr txBox="1"/>
          <p:nvPr/>
        </p:nvSpPr>
        <p:spPr>
          <a:xfrm>
            <a:off x="8766928" y="4131438"/>
            <a:ext cx="3277385" cy="9233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it-IT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708-326-3618</a:t>
            </a:r>
          </a:p>
          <a:p>
            <a:pPr algn="l" rtl="0"/>
            <a:r>
              <a:rPr lang="nl-NL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jasonvandenbrink@ozingaenergy.com</a:t>
            </a:r>
            <a:endParaRPr lang="en-US" b="0" i="0" u="none" strike="noStrike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CF9E4-5F2D-133D-3180-F8D7B9637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A93410-C7CA-89AB-63B5-8B3ADE3ED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704088"/>
            <a:ext cx="6319101" cy="870188"/>
          </a:xfrm>
        </p:spPr>
        <p:txBody>
          <a:bodyPr>
            <a:norm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Chris Myers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C7D301-16E6-EDE3-BDFB-55761DBDB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25105"/>
            <a:ext cx="8308157" cy="48050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2"/>
                </a:solidFill>
              </a:rPr>
              <a:t>Director of Sales, CNG North America for ANGI Systems</a:t>
            </a:r>
            <a:endParaRPr lang="en-US" u="sng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/>
              <a:t>Over 15 years of experience in the CNG industry. </a:t>
            </a:r>
          </a:p>
          <a:p>
            <a:r>
              <a:rPr lang="en-US" dirty="0"/>
              <a:t>Educated at Purdue University in West Lafayette, IN. </a:t>
            </a:r>
          </a:p>
          <a:p>
            <a:r>
              <a:rPr lang="en-US" dirty="0"/>
              <a:t>He has worked on CNG projects around the US. Duties included design of CNG compressors and fueling systems, project management of station installations, and sales of CNG equipment. </a:t>
            </a:r>
          </a:p>
          <a:p>
            <a:r>
              <a:rPr lang="en-US" dirty="0"/>
              <a:t>ANGI is a global leader in alternative fuel technology solutions. From designing and manufacturing advanced equipment for hydrogen refueling, CNG and RNG — some of which is produced right here in Wisconsin from landfill and farm-based manure digesters.  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718118-3D6E-A3BC-03B4-F6339E22B763}"/>
              </a:ext>
            </a:extLst>
          </p:cNvPr>
          <p:cNvSpPr txBox="1"/>
          <p:nvPr/>
        </p:nvSpPr>
        <p:spPr>
          <a:xfrm>
            <a:off x="8766928" y="4131438"/>
            <a:ext cx="3277385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it-IT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1-608-302-4636</a:t>
            </a:r>
            <a:r>
              <a:rPr lang="nl-NL" b="0" i="0" u="none" strike="noStrike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cmyers@angienergy.com</a:t>
            </a:r>
            <a:endParaRPr lang="en-US" b="0" i="0" u="none" strike="noStrike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99CF18B-8220-695C-70C6-22F55C5A5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719" y="837536"/>
            <a:ext cx="2964632" cy="29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55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0600-8C99-F0DB-FDCD-A6E5880D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30" y="2498104"/>
            <a:ext cx="5542671" cy="2761818"/>
          </a:xfrm>
        </p:spPr>
        <p:txBody>
          <a:bodyPr/>
          <a:lstStyle/>
          <a:p>
            <a:r>
              <a:rPr lang="en-US" b="0" dirty="0">
                <a:latin typeface="Aptos" panose="020B0004020202020204" pitchFamily="34" charset="0"/>
              </a:rPr>
              <a:t>Please introduce yourself, your company, and what you do for your company. </a:t>
            </a:r>
            <a:br>
              <a:rPr lang="en-US" b="0" dirty="0">
                <a:latin typeface="Aptos" panose="020B0004020202020204" pitchFamily="34" charset="0"/>
              </a:rPr>
            </a:br>
            <a:br>
              <a:rPr lang="en-US" b="0" dirty="0">
                <a:latin typeface="Aptos" panose="020B0004020202020204" pitchFamily="34" charset="0"/>
              </a:rPr>
            </a:br>
            <a:r>
              <a:rPr lang="en-US" b="0" dirty="0">
                <a:latin typeface="Aptos" panose="020B0004020202020204" pitchFamily="34" charset="0"/>
                <a:cs typeface="Arial"/>
              </a:rPr>
              <a:t>What role does natural gas play in your organization? </a:t>
            </a:r>
            <a:endParaRPr lang="en-US" b="0" dirty="0">
              <a:latin typeface="Aptos" panose="020B00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D3C869-64EB-5FB3-1925-02E63188E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t>Clean Cities and Communities</a:t>
            </a:r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52D0-5938-C4A5-2D10-3326389A0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6788DA-6548-4EA8-8400-CD3CA88023E3}" type="slidenum">
              <a:rPr lang="en-US">
                <a:solidFill>
                  <a:srgbClr val="C3C8C8">
                    <a:lumMod val="50000"/>
                  </a:srgbClr>
                </a:solidFill>
                <a:latin typeface="Arial" panose="020B0604020202020204"/>
              </a:rPr>
              <a:pPr defTabSz="609585"/>
              <a:t>9</a:t>
            </a:fld>
            <a:endParaRPr lang="en-US" dirty="0">
              <a:solidFill>
                <a:srgbClr val="C3C8C8">
                  <a:lumMod val="50000"/>
                </a:srgbClr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26931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sentation on brainstorming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usiness brainstorming presentation.potx" id="{DE77CA07-3D7A-4CF2-AF02-587F794CB3CB}" vid="{13C2A94F-C0A1-4622-B71C-29A3B00D5E0B}"/>
    </a:ext>
  </a:extLst>
</a:theme>
</file>

<file path=ppt/theme/theme2.xml><?xml version="1.0" encoding="utf-8"?>
<a:theme xmlns:a="http://schemas.openxmlformats.org/drawingml/2006/main" name="Office Theme">
  <a:themeElements>
    <a:clrScheme name="EERE">
      <a:dk1>
        <a:srgbClr val="000000"/>
      </a:dk1>
      <a:lt1>
        <a:srgbClr val="FFFFFF"/>
      </a:lt1>
      <a:dk2>
        <a:srgbClr val="5E6A71"/>
      </a:dk2>
      <a:lt2>
        <a:srgbClr val="C3C8C8"/>
      </a:lt2>
      <a:accent1>
        <a:srgbClr val="69BE28"/>
      </a:accent1>
      <a:accent2>
        <a:srgbClr val="007934"/>
      </a:accent2>
      <a:accent3>
        <a:srgbClr val="005B82"/>
      </a:accent3>
      <a:accent4>
        <a:srgbClr val="00A9E0"/>
      </a:accent4>
      <a:accent5>
        <a:srgbClr val="E37222"/>
      </a:accent5>
      <a:accent6>
        <a:srgbClr val="FECB00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light-green">
      <a:srgbClr val="69BE28"/>
    </a:custClr>
    <a:custClr name="light-green2">
      <a:srgbClr val="93D37F"/>
    </a:custClr>
    <a:custClr name="light-green3">
      <a:srgbClr val="C9E8B5"/>
    </a:custClr>
    <a:custClr name="dark-green1">
      <a:srgbClr val="005B1C"/>
    </a:custClr>
    <a:custClr name="dark-green">
      <a:srgbClr val="007934"/>
    </a:custClr>
    <a:custClr name="dark-green2">
      <a:srgbClr val="2FA52F"/>
    </a:custClr>
    <a:custClr name="aqua1">
      <a:srgbClr val="007774"/>
    </a:custClr>
    <a:custClr name="aqua1">
      <a:srgbClr val="0D918F"/>
    </a:custClr>
    <a:custClr name="aqua1">
      <a:srgbClr val="26C4C4"/>
    </a:custClr>
    <a:custClr name="dark-blue1">
      <a:srgbClr val="003C56"/>
    </a:custClr>
    <a:custClr name="dark-blue">
      <a:srgbClr val="005B82"/>
    </a:custClr>
    <a:custClr name="dark-blue2">
      <a:srgbClr val="1780AF"/>
    </a:custClr>
    <a:custClr name="light-blue1">
      <a:srgbClr val="0899DC"/>
    </a:custClr>
    <a:custClr name="light-blue">
      <a:srgbClr val="00A9E0"/>
    </a:custClr>
    <a:custClr name="light-blue2">
      <a:srgbClr val="A4EAFF"/>
    </a:custClr>
    <a:custClr name="orange1">
      <a:srgbClr val="C04C0E"/>
    </a:custClr>
    <a:custClr name="orange">
      <a:srgbClr val="E37222"/>
    </a:custClr>
    <a:custClr name="orange2">
      <a:srgbClr val="FFB888"/>
    </a:custClr>
    <a:custClr name="light-orange1">
      <a:srgbClr val="FFA300"/>
    </a:custClr>
    <a:custClr name="light-orange2">
      <a:srgbClr val="FFCB6C"/>
    </a:custClr>
    <a:custClr name="light-orange3">
      <a:srgbClr val="FFDFA1"/>
    </a:custClr>
    <a:custClr name="yellow">
      <a:srgbClr val="FECB00"/>
    </a:custClr>
    <a:custClr name="yellow1">
      <a:srgbClr val="FFEB87"/>
    </a:custClr>
    <a:custClr name="yellow2">
      <a:srgbClr val="FFF5CA"/>
    </a:custClr>
    <a:custClr name="darkgray1">
      <a:srgbClr val="181C1E"/>
    </a:custClr>
    <a:custClr name="darkgray">
      <a:srgbClr val="5E6A71"/>
    </a:custClr>
    <a:custClr name="gray1">
      <a:srgbClr val="87939B"/>
    </a:custClr>
    <a:custClr name="light-gray">
      <a:srgbClr val="C3C8C8"/>
    </a:custClr>
    <a:custClr name="light-gray1">
      <a:srgbClr val="EDEDED"/>
    </a:custClr>
  </a:custClrLst>
  <a:extLst>
    <a:ext uri="{05A4C25C-085E-4340-85A3-A5531E510DB2}">
      <thm15:themeFamily xmlns:thm15="http://schemas.microsoft.com/office/thememl/2012/main" name="clean_cities_and_communities_presentation_template" id="{CB2C073B-9DFA-EB42-A353-F725633B8EDD}" vid="{21754B55-713C-9040-8BBA-CCE48111F5A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65409A-D6D0-4EF8-9E10-871861B5FE15}"/>
</file>

<file path=customXml/itemProps2.xml><?xml version="1.0" encoding="utf-8"?>
<ds:datastoreItem xmlns:ds="http://schemas.openxmlformats.org/officeDocument/2006/customXml" ds:itemID="{0D5FADE4-C220-4A10-952C-8B2FEE756DE6}"/>
</file>

<file path=customXml/itemProps3.xml><?xml version="1.0" encoding="utf-8"?>
<ds:datastoreItem xmlns:ds="http://schemas.openxmlformats.org/officeDocument/2006/customXml" ds:itemID="{3B75FBC3-258A-42B3-AF2F-CAFE2C691389}"/>
</file>

<file path=docProps/app.xml><?xml version="1.0" encoding="utf-8"?>
<Properties xmlns="http://schemas.openxmlformats.org/officeDocument/2006/extended-properties" xmlns:vt="http://schemas.openxmlformats.org/officeDocument/2006/docPropsVTypes">
  <Template>Business brainstorming presentation</Template>
  <TotalTime>1637</TotalTime>
  <Words>837</Words>
  <Application>Microsoft Office PowerPoint</Application>
  <PresentationFormat>Widescreen</PresentationFormat>
  <Paragraphs>79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Aptos</vt:lpstr>
      <vt:lpstr>Arial</vt:lpstr>
      <vt:lpstr>Book Antiqua</vt:lpstr>
      <vt:lpstr>Calibri</vt:lpstr>
      <vt:lpstr>Century Gothic</vt:lpstr>
      <vt:lpstr>Palatino Linotype</vt:lpstr>
      <vt:lpstr>Verdana</vt:lpstr>
      <vt:lpstr>Wingdings 2</vt:lpstr>
      <vt:lpstr>Presentation on brainstorming</vt:lpstr>
      <vt:lpstr>Office Theme</vt:lpstr>
      <vt:lpstr>Natural Gas Roundtable  Transportation &amp; Innovation Expo October 28, 2024</vt:lpstr>
      <vt:lpstr>PowerPoint Presentation</vt:lpstr>
      <vt:lpstr>Powering Tomorrow with Compressed Natural Gas Stories from the Trenches</vt:lpstr>
      <vt:lpstr>A dialogue amongst Wisconsin-based  organizations about their experience with Compressed Natural Gas</vt:lpstr>
      <vt:lpstr>Brad Schmoll</vt:lpstr>
      <vt:lpstr>Daniel Miletta</vt:lpstr>
      <vt:lpstr>Jason Van Den Brink</vt:lpstr>
      <vt:lpstr>Chris Myers</vt:lpstr>
      <vt:lpstr>Please introduce yourself, your company, and what you do for your company.   What role does natural gas play in your organization? </vt:lpstr>
      <vt:lpstr>What are the benefits of CNG?  How does CNG compare with diesel/gasoline vehicles or other alternative fuels?</vt:lpstr>
      <vt:lpstr>What do you think is a misconception about natural gas and how do you think we can work to overcome that?  </vt:lpstr>
      <vt:lpstr>How has the availability of government incentives or grants influenced your adoption of natural gas vehicles? </vt:lpstr>
      <vt:lpstr>What does a fleet need to know about installing their own station or using an offsite station?   What makes for a good fueling site?  </vt:lpstr>
      <vt:lpstr>Q &amp; A</vt:lpstr>
      <vt:lpstr>Thank you</vt:lpstr>
      <vt:lpstr>Are there special trainings or other safety precautions that need to be in place to fuel with natural gas or drive a natural gas vehicle? </vt:lpstr>
      <vt:lpstr>What future plans do you have for expanding the use of natural gas-powered vehicles in your fleet, and what factors will influence these decisions? </vt:lpstr>
      <vt:lpstr>What are some of the challenges that you have faced while utilizing natural gas in your fleet or during the switch to natural gas-powered vehicles?   How did you overcome them? </vt:lpstr>
      <vt:lpstr>What have been the benefits of using natural gas?  </vt:lpstr>
      <vt:lpstr>What would you say to someone who may be here today who wants to help their organization switch to natural gas-powered vehicles but doesn't know where to start?   What's one piece of advice you'd offer?  </vt:lpstr>
      <vt:lpstr>What are your perspectives about the uncertainty of the current market and its future impact?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Charlotte Schnook</dc:creator>
  <cp:lastModifiedBy>Fred Schnook</cp:lastModifiedBy>
  <cp:revision>19</cp:revision>
  <dcterms:created xsi:type="dcterms:W3CDTF">2024-10-07T13:26:31Z</dcterms:created>
  <dcterms:modified xsi:type="dcterms:W3CDTF">2025-10-22T23:45:23Z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